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a:t>
            </a: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dirty="0"/>
              <a:t>Li and Ito had met before.  Supposedly, Ito asked Li, “Ten years ago I talked with you about reform.  Why is it that up to now not a single thing has been changed or reformed.”  Li’s reply was succinct, “Affairs in my country have been so confined by tradition that I could not accomplish what I desired.”  </a:t>
            </a:r>
          </a:p>
          <a:p>
            <a:pPr marL="0" marR="0" lvl="0" indent="0" algn="l" rtl="0">
              <a:buSzPct val="25000"/>
              <a:buFont typeface="Arial"/>
              <a:buNone/>
            </a:pPr>
            <a:r>
              <a:rPr lang="en-US" sz="1800" b="0" i="0" u="none" strike="noStrike" cap="none" baseline="0" dirty="0"/>
              <a:t>Some felt that the treaty marked the end of the mandate of heaven for the Qing dynasty.  Others recognized that the treaty ended the old Confucian view of international relations.  There was no longer any East Asian family of nations. China was no longer the “middle kingdom” for there were no longer any dependent states that recognized her superiority.</a:t>
            </a:r>
            <a:r>
              <a:rPr lang="en-US" sz="1800" b="0" i="0" u="none" strike="noStrike" cap="none" baseline="0" dirty="0" smtClean="0"/>
              <a:t> The </a:t>
            </a:r>
            <a:r>
              <a:rPr lang="en-US" sz="1800" b="0" i="0" u="none" strike="noStrike" cap="none" baseline="0" dirty="0"/>
              <a:t>indemnity represented 15% of Japan’s GNP at the time.  It ultimately financed the building of the Nippon Steel Corporation on southern Kyushu. Nippon Steel is currently the world’s largest steel producer.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a:t>
            </a: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 name="Shape 12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Note that Britain was</a:t>
            </a:r>
            <a:r>
              <a:rPr lang="en-US" sz="1800" b="1" i="0" u="none" strike="noStrike" cap="none" baseline="0"/>
              <a:t> not</a:t>
            </a:r>
            <a:r>
              <a:rPr lang="en-US" sz="1800" b="0" i="0" u="none" strike="noStrike" cap="none" baseline="0"/>
              <a:t> a party to the Triple Intervention.  Britain considered itself a “friend” to China, but had mixed interests.  It did not want China partitioned.  The ceding of the Liaotung Peninsula would have been the first step in that process. By the same token, the opening of additional ports offered the opportunity for greater trade and profit.</a:t>
            </a:r>
          </a:p>
          <a:p>
            <a:pPr marL="0" marR="0" lvl="0" indent="0" algn="l" rtl="0">
              <a:buSzPct val="25000"/>
              <a:buFont typeface="Arial"/>
              <a:buNone/>
            </a:pPr>
            <a:r>
              <a:rPr lang="en-US" sz="1800" b="0" i="0" u="none" strike="noStrike" cap="none" baseline="0"/>
              <a:t>Russia obviously had the most to gain.  Japan’s victory in the war resulted in Russia being  preempted in its drive for influence in the Far East. Germany was concerned over the possibility of partition as it had its eye on several possible lease holds. Additionally, Germany felt that if it kept Russia involved in the Far East, it might not have to deal with it in Europe.  France was primarily concerned about partition.</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
        <p:cNvGrpSpPr/>
        <p:nvPr/>
      </p:nvGrpSpPr>
      <p:grpSpPr>
        <a:xfrm>
          <a:off x="0" y="0"/>
          <a:ext cx="0" cy="0"/>
          <a:chOff x="0" y="0"/>
          <a:chExt cx="0" cy="0"/>
        </a:xfrm>
      </p:grpSpPr>
      <p:sp>
        <p:nvSpPr>
          <p:cNvPr id="154" name="Shape 15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a:t>
            </a: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6" name="Shape 15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7"/>
        <p:cNvGrpSpPr/>
        <p:nvPr/>
      </p:nvGrpSpPr>
      <p:grpSpPr>
        <a:xfrm>
          <a:off x="0" y="0"/>
          <a:ext cx="0" cy="0"/>
          <a:chOff x="0" y="0"/>
          <a:chExt cx="0" cy="0"/>
        </a:xfrm>
      </p:grpSpPr>
      <p:sp>
        <p:nvSpPr>
          <p:cNvPr id="168" name="Shape 16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a:t>
            </a: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0" name="Shape 17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Also leads indirectly to the later boxer uprising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16" name="Shape 16"/>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Times New Roman"/>
              <a:buNone/>
              <a:defRPr sz="3200" b="0" i="0" u="none" strike="noStrike" cap="none" baseline="0">
                <a:solidFill>
                  <a:schemeClr val="dk1"/>
                </a:solidFill>
                <a:latin typeface="Times New Roman"/>
                <a:ea typeface="Times New Roman"/>
                <a:cs typeface="Times New Roman"/>
                <a:sym typeface="Times New Roman"/>
              </a:defRPr>
            </a:lvl1pPr>
            <a:lvl2pPr marL="457200" marR="0" indent="0" algn="ctr" rtl="0">
              <a:spcBef>
                <a:spcPts val="560"/>
              </a:spcBef>
              <a:spcAft>
                <a:spcPts val="0"/>
              </a:spcAft>
              <a:buClr>
                <a:schemeClr val="dk1"/>
              </a:buClr>
              <a:buFont typeface="Times New Roman"/>
              <a:buNone/>
              <a:defRPr sz="2800" b="0" i="0" u="none" strike="noStrike" cap="none" baseline="0">
                <a:solidFill>
                  <a:schemeClr val="dk1"/>
                </a:solidFill>
                <a:latin typeface="Times New Roman"/>
                <a:ea typeface="Times New Roman"/>
                <a:cs typeface="Times New Roman"/>
                <a:sym typeface="Times New Roman"/>
              </a:defRPr>
            </a:lvl2pPr>
            <a:lvl3pPr marL="914400" marR="0" indent="0" algn="ctr" rtl="0">
              <a:spcBef>
                <a:spcPts val="480"/>
              </a:spcBef>
              <a:spcAft>
                <a:spcPts val="0"/>
              </a:spcAft>
              <a:buClr>
                <a:schemeClr val="dk1"/>
              </a:buClr>
              <a:buFont typeface="Times New Roman"/>
              <a:buNone/>
              <a:defRPr sz="2400" b="0" i="0" u="none" strike="noStrike" cap="none" baseline="0">
                <a:solidFill>
                  <a:schemeClr val="dk1"/>
                </a:solidFill>
                <a:latin typeface="Times New Roman"/>
                <a:ea typeface="Times New Roman"/>
                <a:cs typeface="Times New Roman"/>
                <a:sym typeface="Times New Roman"/>
              </a:defRPr>
            </a:lvl3pPr>
            <a:lvl4pPr marL="13716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4pPr>
            <a:lvl5pPr marL="18288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5pPr>
            <a:lvl6pPr marL="22860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6pPr>
            <a:lvl7pPr marL="27432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7pPr>
            <a:lvl8pPr marL="32004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8pPr>
            <a:lvl9pPr marL="3657600" marR="0" indent="0" algn="ctr" rtl="0">
              <a:spcBef>
                <a:spcPts val="40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19" name="Shape 19"/>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chemeClr val="dk1"/>
              </a:buClr>
              <a:buFont typeface="Times New Roman"/>
              <a:buNone/>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buClr>
                <a:schemeClr val="dk1"/>
              </a:buClr>
              <a:buFont typeface="Times New Roman"/>
              <a:buNone/>
              <a:defRPr sz="2800" b="0" i="0" u="none" strike="noStrike" cap="none" baseline="0">
                <a:solidFill>
                  <a:schemeClr val="dk1"/>
                </a:solidFill>
                <a:latin typeface="Times New Roman"/>
                <a:ea typeface="Times New Roman"/>
                <a:cs typeface="Times New Roman"/>
                <a:sym typeface="Times New Roman"/>
              </a:defRPr>
            </a:lvl2pPr>
            <a:lvl3pPr marL="914400" marR="0" indent="0" algn="l" rtl="0">
              <a:buClr>
                <a:schemeClr val="dk1"/>
              </a:buClr>
              <a:buFont typeface="Times New Roman"/>
              <a:buNone/>
              <a:defRPr sz="2400" b="0" i="0" u="none" strike="noStrike" cap="none" baseline="0">
                <a:solidFill>
                  <a:schemeClr val="dk1"/>
                </a:solidFill>
                <a:latin typeface="Times New Roman"/>
                <a:ea typeface="Times New Roman"/>
                <a:cs typeface="Times New Roman"/>
                <a:sym typeface="Times New Roman"/>
              </a:defRPr>
            </a:lvl3pPr>
            <a:lvl4pPr marL="1371600" marR="0" indent="0" algn="l" rtl="0">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4pPr>
            <a:lvl5pPr marL="1828800" marR="0" indent="0" algn="l" rtl="0">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5pPr>
            <a:lvl6pPr marL="2286000" marR="0" indent="0" algn="l" rtl="0">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6pPr>
            <a:lvl7pPr marL="2743200" marR="0" indent="0" algn="l" rtl="0">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7pPr>
            <a:lvl8pPr marL="3200400" marR="0" indent="0" algn="l" rtl="0">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8pPr>
            <a:lvl9pPr marL="3657600" marR="0" indent="0" algn="l" rtl="0">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Times New Roman"/>
              <a:buNone/>
              <a:defRPr sz="1400"/>
            </a:lvl1pPr>
            <a:lvl2pPr marL="457200" indent="0" rtl="0">
              <a:buFont typeface="Times New Roman"/>
              <a:buNone/>
              <a:defRPr sz="1200"/>
            </a:lvl2pPr>
            <a:lvl3pPr marL="914400" indent="0" rtl="0">
              <a:buFont typeface="Times New Roman"/>
              <a:buNone/>
              <a:defRPr sz="1000"/>
            </a:lvl3pPr>
            <a:lvl4pPr marL="1371600" indent="0" rtl="0">
              <a:buFont typeface="Times New Roman"/>
              <a:buNone/>
              <a:defRPr sz="900"/>
            </a:lvl4pPr>
            <a:lvl5pPr marL="1828800" indent="0" rtl="0">
              <a:buFont typeface="Times New Roman"/>
              <a:buNone/>
              <a:defRPr sz="900"/>
            </a:lvl5pPr>
            <a:lvl6pPr marL="2286000" indent="0" rtl="0">
              <a:buFont typeface="Times New Roman"/>
              <a:buNone/>
              <a:defRPr sz="900"/>
            </a:lvl6pPr>
            <a:lvl7pPr marL="2743200" indent="0" rtl="0">
              <a:buFont typeface="Times New Roman"/>
              <a:buNone/>
              <a:defRPr sz="900"/>
            </a:lvl7pPr>
            <a:lvl8pPr marL="3200400" indent="0" rtl="0">
              <a:buFont typeface="Times New Roman"/>
              <a:buNone/>
              <a:defRPr sz="900"/>
            </a:lvl8pPr>
            <a:lvl9pPr marL="3657600" indent="0" rtl="0">
              <a:buFont typeface="Times New Roman"/>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Times New Roman"/>
              <a:buNone/>
              <a:defRPr sz="1400"/>
            </a:lvl1pPr>
            <a:lvl2pPr marL="457200" indent="0" rtl="0">
              <a:buFont typeface="Times New Roman"/>
              <a:buNone/>
              <a:defRPr sz="1200"/>
            </a:lvl2pPr>
            <a:lvl3pPr marL="914400" indent="0" rtl="0">
              <a:buFont typeface="Times New Roman"/>
              <a:buNone/>
              <a:defRPr sz="1000"/>
            </a:lvl3pPr>
            <a:lvl4pPr marL="1371600" indent="0" rtl="0">
              <a:buFont typeface="Times New Roman"/>
              <a:buNone/>
              <a:defRPr sz="900"/>
            </a:lvl4pPr>
            <a:lvl5pPr marL="1828800" indent="0" rtl="0">
              <a:buFont typeface="Times New Roman"/>
              <a:buNone/>
              <a:defRPr sz="900"/>
            </a:lvl5pPr>
            <a:lvl6pPr marL="2286000" indent="0" rtl="0">
              <a:buFont typeface="Times New Roman"/>
              <a:buNone/>
              <a:defRPr sz="900"/>
            </a:lvl6pPr>
            <a:lvl7pPr marL="2743200" indent="0" rtl="0">
              <a:buFont typeface="Times New Roman"/>
              <a:buNone/>
              <a:defRPr sz="900"/>
            </a:lvl7pPr>
            <a:lvl8pPr marL="3200400" indent="0" rtl="0">
              <a:buFont typeface="Times New Roman"/>
              <a:buNone/>
              <a:defRPr sz="900"/>
            </a:lvl8pPr>
            <a:lvl9pPr marL="3657600" indent="0" rtl="0">
              <a:buFont typeface="Times New Roman"/>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Times New Roman"/>
              <a:buNone/>
              <a:defRPr sz="2400" b="1"/>
            </a:lvl1pPr>
            <a:lvl2pPr marL="457200" indent="0" rtl="0">
              <a:buFont typeface="Times New Roman"/>
              <a:buNone/>
              <a:defRPr sz="2000" b="1"/>
            </a:lvl2pPr>
            <a:lvl3pPr marL="914400" indent="0" rtl="0">
              <a:buFont typeface="Times New Roman"/>
              <a:buNone/>
              <a:defRPr sz="1800" b="1"/>
            </a:lvl3pPr>
            <a:lvl4pPr marL="1371600" indent="0" rtl="0">
              <a:buFont typeface="Times New Roman"/>
              <a:buNone/>
              <a:defRPr sz="1600" b="1"/>
            </a:lvl4pPr>
            <a:lvl5pPr marL="1828800" indent="0" rtl="0">
              <a:buFont typeface="Times New Roman"/>
              <a:buNone/>
              <a:defRPr sz="1600" b="1"/>
            </a:lvl5pPr>
            <a:lvl6pPr marL="2286000" indent="0" rtl="0">
              <a:buFont typeface="Times New Roman"/>
              <a:buNone/>
              <a:defRPr sz="1600" b="1"/>
            </a:lvl6pPr>
            <a:lvl7pPr marL="2743200" indent="0" rtl="0">
              <a:buFont typeface="Times New Roman"/>
              <a:buNone/>
              <a:defRPr sz="1600" b="1"/>
            </a:lvl7pPr>
            <a:lvl8pPr marL="3200400" indent="0" rtl="0">
              <a:buFont typeface="Times New Roman"/>
              <a:buNone/>
              <a:defRPr sz="1600" b="1"/>
            </a:lvl8pPr>
            <a:lvl9pPr marL="3657600" indent="0" rtl="0">
              <a:buFont typeface="Times New Roman"/>
              <a:buNone/>
              <a:defRPr sz="1600" b="1"/>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Times New Roman"/>
              <a:buNone/>
              <a:defRPr sz="2400" b="1"/>
            </a:lvl1pPr>
            <a:lvl2pPr marL="457200" indent="0" rtl="0">
              <a:buFont typeface="Times New Roman"/>
              <a:buNone/>
              <a:defRPr sz="2000" b="1"/>
            </a:lvl2pPr>
            <a:lvl3pPr marL="914400" indent="0" rtl="0">
              <a:buFont typeface="Times New Roman"/>
              <a:buNone/>
              <a:defRPr sz="1800" b="1"/>
            </a:lvl3pPr>
            <a:lvl4pPr marL="1371600" indent="0" rtl="0">
              <a:buFont typeface="Times New Roman"/>
              <a:buNone/>
              <a:defRPr sz="1600" b="1"/>
            </a:lvl4pPr>
            <a:lvl5pPr marL="1828800" indent="0" rtl="0">
              <a:buFont typeface="Times New Roman"/>
              <a:buNone/>
              <a:defRPr sz="1600" b="1"/>
            </a:lvl5pPr>
            <a:lvl6pPr marL="2286000" indent="0" rtl="0">
              <a:buFont typeface="Times New Roman"/>
              <a:buNone/>
              <a:defRPr sz="1600" b="1"/>
            </a:lvl6pPr>
            <a:lvl7pPr marL="2743200" indent="0" rtl="0">
              <a:buFont typeface="Times New Roman"/>
              <a:buNone/>
              <a:defRPr sz="1600" b="1"/>
            </a:lvl7pPr>
            <a:lvl8pPr marL="3200400" indent="0" rtl="0">
              <a:buFont typeface="Times New Roman"/>
              <a:buNone/>
              <a:defRPr sz="1600" b="1"/>
            </a:lvl8pPr>
            <a:lvl9pPr marL="3657600" indent="0" rtl="0">
              <a:buFont typeface="Times New Roman"/>
              <a:buNone/>
              <a:defRPr sz="1600" b="1"/>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0" name="Shape 40"/>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Times New Roman"/>
              <a:buNone/>
              <a:defRPr sz="2000"/>
            </a:lvl1pPr>
            <a:lvl2pPr marL="457200" indent="0" rtl="0">
              <a:buFont typeface="Times New Roman"/>
              <a:buNone/>
              <a:defRPr sz="1800"/>
            </a:lvl2pPr>
            <a:lvl3pPr marL="914400" indent="0" rtl="0">
              <a:buFont typeface="Times New Roman"/>
              <a:buNone/>
              <a:defRPr sz="1600"/>
            </a:lvl3pPr>
            <a:lvl4pPr marL="1371600" indent="0" rtl="0">
              <a:buFont typeface="Times New Roman"/>
              <a:buNone/>
              <a:defRPr sz="1400"/>
            </a:lvl4pPr>
            <a:lvl5pPr marL="1828800" indent="0" rtl="0">
              <a:buFont typeface="Times New Roman"/>
              <a:buNone/>
              <a:defRPr sz="1400"/>
            </a:lvl5pPr>
            <a:lvl6pPr marL="2286000" indent="0" rtl="0">
              <a:buFont typeface="Times New Roman"/>
              <a:buNone/>
              <a:defRPr sz="1400"/>
            </a:lvl6pPr>
            <a:lvl7pPr marL="2743200" indent="0" rtl="0">
              <a:buFont typeface="Times New Roman"/>
              <a:buNone/>
              <a:defRPr sz="1400"/>
            </a:lvl7pPr>
            <a:lvl8pPr marL="3200400" indent="0" rtl="0">
              <a:buFont typeface="Times New Roman"/>
              <a:buNone/>
              <a:defRPr sz="1400"/>
            </a:lvl8pPr>
            <a:lvl9pPr marL="3657600" indent="0" rtl="0">
              <a:buFont typeface="Times New Roman"/>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44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10" name="Shape 10"/>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Times New Roman"/>
                <a:ea typeface="Times New Roman"/>
                <a:cs typeface="Times New Roman"/>
                <a:sym typeface="Times New Roman"/>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Times New Roman"/>
                <a:ea typeface="Times New Roman"/>
                <a:cs typeface="Times New Roman"/>
                <a:sym typeface="Times New Roman"/>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Times New Roman"/>
                <a:ea typeface="Times New Roman"/>
                <a:cs typeface="Times New Roman"/>
                <a:sym typeface="Times New Roman"/>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 name="Shape 1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defRPr sz="18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dirty="0" smtClean="0">
                <a:solidFill>
                  <a:schemeClr val="dk2"/>
                </a:solidFill>
                <a:latin typeface="Times New Roman"/>
                <a:ea typeface="Times New Roman"/>
                <a:cs typeface="Times New Roman"/>
                <a:sym typeface="Times New Roman"/>
              </a:rPr>
              <a:t>Impact of defeat in the 1</a:t>
            </a:r>
            <a:r>
              <a:rPr lang="en-US" sz="4400" b="0" i="0" u="none" strike="noStrike" cap="none" baseline="30000" dirty="0" smtClean="0">
                <a:solidFill>
                  <a:schemeClr val="dk2"/>
                </a:solidFill>
                <a:latin typeface="Times New Roman"/>
                <a:ea typeface="Times New Roman"/>
                <a:cs typeface="Times New Roman"/>
                <a:sym typeface="Times New Roman"/>
              </a:rPr>
              <a:t>st</a:t>
            </a:r>
            <a:r>
              <a:rPr lang="en-US" sz="4400" b="0" i="0" u="none" strike="noStrike" cap="none" baseline="0" dirty="0" smtClean="0">
                <a:solidFill>
                  <a:schemeClr val="dk2"/>
                </a:solidFill>
                <a:latin typeface="Times New Roman"/>
                <a:ea typeface="Times New Roman"/>
                <a:cs typeface="Times New Roman"/>
                <a:sym typeface="Times New Roman"/>
              </a:rPr>
              <a:t> Sino-Japanese War</a:t>
            </a:r>
            <a:endParaRPr lang="en-US" sz="4400" b="0" i="0" u="none" strike="noStrike" cap="none" baseline="0" dirty="0">
              <a:solidFill>
                <a:schemeClr val="dk2"/>
              </a:solidFill>
              <a:latin typeface="Times New Roman"/>
              <a:ea typeface="Times New Roman"/>
              <a:cs typeface="Times New Roman"/>
              <a:sym typeface="Times New Roman"/>
            </a:endParaRPr>
          </a:p>
        </p:txBody>
      </p:sp>
      <p:sp>
        <p:nvSpPr>
          <p:cNvPr id="52" name="Shape 52"/>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Use </a:t>
            </a:r>
            <a:r>
              <a:rPr lang="en-US" sz="3200" b="0" i="0" u="none" strike="noStrike" cap="none" baseline="0" dirty="0" smtClean="0">
                <a:solidFill>
                  <a:schemeClr val="dk1"/>
                </a:solidFill>
                <a:latin typeface="Times New Roman"/>
                <a:ea typeface="Times New Roman"/>
                <a:cs typeface="Times New Roman"/>
                <a:sym typeface="Times New Roman"/>
              </a:rPr>
              <a:t>these next </a:t>
            </a:r>
            <a:r>
              <a:rPr lang="en-US" sz="3200" b="0" i="0" u="none" strike="noStrike" cap="none" baseline="0" dirty="0">
                <a:solidFill>
                  <a:schemeClr val="dk1"/>
                </a:solidFill>
                <a:latin typeface="Times New Roman"/>
                <a:ea typeface="Times New Roman"/>
                <a:cs typeface="Times New Roman"/>
                <a:sym typeface="Times New Roman"/>
              </a:rPr>
              <a:t>four pictures to jog your memory</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dirty="0">
                <a:solidFill>
                  <a:schemeClr val="dk1"/>
                </a:solidFill>
                <a:latin typeface="Times New Roman"/>
                <a:ea typeface="Times New Roman"/>
                <a:cs typeface="Times New Roman"/>
                <a:sym typeface="Times New Roman"/>
              </a:rPr>
              <a:t>How do they all fit together and link to last lesson?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JAG Roberts</a:t>
            </a:r>
          </a:p>
        </p:txBody>
      </p:sp>
      <p:sp>
        <p:nvSpPr>
          <p:cNvPr id="108" name="Shape 108"/>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l" rtl="0">
              <a:buClr>
                <a:schemeClr val="dk1"/>
              </a:buClr>
              <a:buSzPct val="100378"/>
              <a:buFont typeface="Arial"/>
              <a:buChar char="•"/>
            </a:pPr>
            <a:r>
              <a:rPr lang="en-US" sz="4400" b="0" i="0" u="none" strike="noStrike" cap="none" baseline="0">
                <a:solidFill>
                  <a:schemeClr val="dk1"/>
                </a:solidFill>
                <a:latin typeface="Times New Roman"/>
                <a:ea typeface="Times New Roman"/>
                <a:cs typeface="Times New Roman"/>
                <a:sym typeface="Times New Roman"/>
              </a:rPr>
              <a:t>“From these incidents and from the social changes which occurred in the late 19</a:t>
            </a:r>
            <a:r>
              <a:rPr lang="en-US" sz="4400" b="0" i="0" u="none" strike="noStrike" cap="none" baseline="30000">
                <a:solidFill>
                  <a:schemeClr val="dk1"/>
                </a:solidFill>
                <a:latin typeface="Times New Roman"/>
                <a:ea typeface="Times New Roman"/>
                <a:cs typeface="Times New Roman"/>
                <a:sym typeface="Times New Roman"/>
              </a:rPr>
              <a:t>th</a:t>
            </a:r>
            <a:r>
              <a:rPr lang="en-US" sz="4400" b="0" i="0" u="none" strike="noStrike" cap="none" baseline="0">
                <a:solidFill>
                  <a:schemeClr val="dk1"/>
                </a:solidFill>
                <a:latin typeface="Times New Roman"/>
                <a:ea typeface="Times New Roman"/>
                <a:cs typeface="Times New Roman"/>
                <a:sym typeface="Times New Roman"/>
              </a:rPr>
              <a:t> century, there developed the sentiment which may properly be called Chinese nationalism”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Treaty of Shimonseki (1895)</a:t>
            </a:r>
          </a:p>
        </p:txBody>
      </p:sp>
      <p:sp>
        <p:nvSpPr>
          <p:cNvPr id="114" name="Shape 11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Times New Roman"/>
                <a:ea typeface="Times New Roman"/>
                <a:cs typeface="Times New Roman"/>
                <a:sym typeface="Times New Roman"/>
              </a:rPr>
              <a:t>The treaty was negotiated Li Hongzhang and Ito Hirobumi. China was forced to accept harsh conditions:	</a:t>
            </a:r>
          </a:p>
          <a:p>
            <a:pPr marL="742950" marR="0" lvl="1" indent="-28575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Times New Roman"/>
                <a:ea typeface="Times New Roman"/>
                <a:cs typeface="Times New Roman"/>
                <a:sym typeface="Times New Roman"/>
              </a:rPr>
              <a:t>Completely renounce suzerainty over Korea.</a:t>
            </a:r>
          </a:p>
          <a:p>
            <a:pPr marL="742950" marR="0" lvl="1" indent="-28575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Times New Roman"/>
                <a:ea typeface="Times New Roman"/>
                <a:cs typeface="Times New Roman"/>
                <a:sym typeface="Times New Roman"/>
              </a:rPr>
              <a:t>Pay an indemnity of 300 million taels ($200 million).</a:t>
            </a:r>
          </a:p>
          <a:p>
            <a:pPr marL="742950" marR="0" lvl="1" indent="-28575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Times New Roman"/>
                <a:ea typeface="Times New Roman"/>
                <a:cs typeface="Times New Roman"/>
                <a:sym typeface="Times New Roman"/>
              </a:rPr>
              <a:t>Open seven new ports for trade and extend most favored nation status to Japan.(what one country gets Japan gets as well)</a:t>
            </a:r>
          </a:p>
          <a:p>
            <a:pPr marL="742950" marR="0" lvl="1" indent="-28575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Times New Roman"/>
                <a:ea typeface="Times New Roman"/>
                <a:cs typeface="Times New Roman"/>
                <a:sym typeface="Times New Roman"/>
              </a:rPr>
              <a:t>Cede the Liaotung Peninsula, Formosa (Taiwan), and the Pescadores to Japan.  </a:t>
            </a:r>
          </a:p>
          <a:p>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5400" b="0" i="0" u="none" strike="noStrike" cap="none" baseline="0">
                <a:solidFill>
                  <a:schemeClr val="dk2"/>
                </a:solidFill>
                <a:latin typeface="Times New Roman"/>
                <a:ea typeface="Times New Roman"/>
                <a:cs typeface="Times New Roman"/>
                <a:sym typeface="Times New Roman"/>
              </a:rPr>
              <a:t>The Triple Intervention</a:t>
            </a:r>
          </a:p>
        </p:txBody>
      </p:sp>
      <p:sp>
        <p:nvSpPr>
          <p:cNvPr id="121" name="Shape 12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101190"/>
              <a:buFont typeface="Arial"/>
              <a:buChar char="•"/>
            </a:pPr>
            <a:r>
              <a:rPr lang="en-US" sz="2800" b="0" i="0" u="none" strike="noStrike" cap="none" baseline="0">
                <a:solidFill>
                  <a:schemeClr val="dk1"/>
                </a:solidFill>
                <a:latin typeface="Times New Roman"/>
                <a:ea typeface="Times New Roman"/>
                <a:cs typeface="Times New Roman"/>
                <a:sym typeface="Times New Roman"/>
              </a:rPr>
              <a:t>Six days after the Treaty of Shimonoseki was signed, Russia (the instigator), France and Germany “advised” Japan that it would be wise to give back the Liaotung Peninsula. After a week’s delay, Japan agreed to do so.</a:t>
            </a:r>
          </a:p>
          <a:p>
            <a:pPr marL="342900" marR="0" lvl="0" indent="-342900" algn="l" rtl="0">
              <a:spcBef>
                <a:spcPts val="560"/>
              </a:spcBef>
              <a:spcAft>
                <a:spcPts val="0"/>
              </a:spcAft>
              <a:buClr>
                <a:schemeClr val="dk1"/>
              </a:buClr>
              <a:buSzPct val="101190"/>
              <a:buFont typeface="Arial"/>
              <a:buChar char="•"/>
            </a:pPr>
            <a:r>
              <a:rPr lang="en-US" sz="2800" b="0" i="0" u="none" strike="noStrike" cap="none" baseline="0">
                <a:solidFill>
                  <a:schemeClr val="dk1"/>
                </a:solidFill>
                <a:latin typeface="Times New Roman"/>
                <a:ea typeface="Times New Roman"/>
                <a:cs typeface="Times New Roman"/>
                <a:sym typeface="Times New Roman"/>
              </a:rPr>
              <a:t>Within three years, Russia had leased the peninsula, established a naval base at Port Arthur and obtained agreement to build a link to the  Trans Siberian Railroad.</a:t>
            </a:r>
          </a:p>
          <a:p>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Consequences- Hsu</a:t>
            </a:r>
          </a:p>
        </p:txBody>
      </p:sp>
      <p:sp>
        <p:nvSpPr>
          <p:cNvPr id="128" name="Shape 128"/>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25000"/>
              <a:buFont typeface="Times New Roman"/>
              <a:buNone/>
            </a:pPr>
            <a:r>
              <a:rPr lang="en-US" sz="2800" b="0" i="1" u="none" strike="noStrike" cap="none" baseline="0">
                <a:solidFill>
                  <a:schemeClr val="dk1"/>
                </a:solidFill>
                <a:latin typeface="Times New Roman"/>
                <a:ea typeface="Times New Roman"/>
                <a:cs typeface="Times New Roman"/>
                <a:sym typeface="Times New Roman"/>
              </a:rPr>
              <a:t>“The humiliating defeat on land and at sea after more than thirty years of self-strengthening exposed Li to severe criticism and impeachment. His defense was that victory was impossible when only his Peiyang fleet and Huai army fought against the whole might of the Japanese nation. Be that as it may, Li was dismised, disgraced, and divested of the Yellow Jacket, a mark of imperial favour”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More Consequence Hsu</a:t>
            </a:r>
          </a:p>
        </p:txBody>
      </p:sp>
      <p:sp>
        <p:nvSpPr>
          <p:cNvPr id="134" name="Shape 13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Intensification of Imperialism</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Oppression of Native Industries</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The rise of Japan</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New political movements in China: Radicals and Progressives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000" b="0" i="0" u="none" strike="noStrike" cap="none" baseline="0">
                <a:solidFill>
                  <a:schemeClr val="dk2"/>
                </a:solidFill>
                <a:latin typeface="Times New Roman"/>
                <a:ea typeface="Times New Roman"/>
                <a:cs typeface="Times New Roman"/>
                <a:sym typeface="Times New Roman"/>
              </a:rPr>
              <a:t>Impact of the Sino-Japanese War: The Scramble for Concessions</a:t>
            </a:r>
          </a:p>
        </p:txBody>
      </p:sp>
      <p:sp>
        <p:nvSpPr>
          <p:cNvPr id="140" name="Shape 140"/>
          <p:cNvSpPr txBox="1">
            <a:spLocks noGrp="1"/>
          </p:cNvSpPr>
          <p:nvPr>
            <p:ph type="body" idx="1"/>
          </p:nvPr>
        </p:nvSpPr>
        <p:spPr>
          <a:xfrm>
            <a:off x="468312" y="2276475"/>
            <a:ext cx="7989887" cy="2520949"/>
          </a:xfrm>
          <a:prstGeom prst="rect">
            <a:avLst/>
          </a:prstGeom>
          <a:noFill/>
          <a:ln>
            <a:noFill/>
          </a:ln>
        </p:spPr>
        <p:txBody>
          <a:bodyPr lIns="91425" tIns="45700" rIns="91425" bIns="45700" anchor="t" anchorCtr="0">
            <a:noAutofit/>
          </a:bodyPr>
          <a:lstStyle/>
          <a:p>
            <a:pPr marL="0" marR="0" lvl="0" indent="609600" algn="ctr" rtl="0">
              <a:spcBef>
                <a:spcPts val="560"/>
              </a:spcBef>
              <a:spcAft>
                <a:spcPts val="0"/>
              </a:spcAft>
              <a:buClr>
                <a:schemeClr val="dk1"/>
              </a:buClr>
              <a:buSzPct val="25000"/>
              <a:buFont typeface="Times New Roman"/>
              <a:buNone/>
            </a:pPr>
            <a:r>
              <a:rPr lang="en-US" sz="2800" b="0" i="0" u="sng" strike="noStrike" cap="none" baseline="0">
                <a:solidFill>
                  <a:schemeClr val="dk1"/>
                </a:solidFill>
                <a:latin typeface="Times New Roman"/>
                <a:ea typeface="Times New Roman"/>
                <a:cs typeface="Times New Roman"/>
                <a:sym typeface="Times New Roman"/>
              </a:rPr>
              <a:t>Learning Objective:</a:t>
            </a:r>
          </a:p>
          <a:p>
            <a:pPr marL="0" marR="0" lvl="0" indent="609600" algn="l" rtl="0">
              <a:spcBef>
                <a:spcPts val="560"/>
              </a:spcBef>
              <a:spcAft>
                <a:spcPts val="0"/>
              </a:spcAft>
              <a:buClr>
                <a:schemeClr val="dk1"/>
              </a:buClr>
              <a:buSzPct val="25000"/>
              <a:buFont typeface="Times New Roman"/>
              <a:buNone/>
            </a:pPr>
            <a:r>
              <a:rPr lang="en-US" sz="2800" b="0" i="0" u="none" strike="noStrike" cap="none" baseline="0">
                <a:solidFill>
                  <a:schemeClr val="dk1"/>
                </a:solidFill>
                <a:latin typeface="Times New Roman"/>
                <a:ea typeface="Times New Roman"/>
                <a:cs typeface="Times New Roman"/>
                <a:sym typeface="Times New Roman"/>
              </a:rPr>
              <a:t>To explain the ‘Scramble for Concessions’</a:t>
            </a:r>
          </a:p>
          <a:p>
            <a:endParaRPr/>
          </a:p>
          <a:p>
            <a:pPr marL="0" marR="0" lvl="0" indent="609600" algn="l" rtl="0">
              <a:spcBef>
                <a:spcPts val="560"/>
              </a:spcBef>
              <a:spcAft>
                <a:spcPts val="0"/>
              </a:spcAft>
              <a:buClr>
                <a:schemeClr val="dk1"/>
              </a:buClr>
              <a:buSzPct val="25000"/>
              <a:buFont typeface="Times New Roman"/>
              <a:buNone/>
            </a:pPr>
            <a:r>
              <a:rPr lang="en-US" sz="2800" b="0" i="0" u="none" strike="noStrike" cap="none" baseline="0">
                <a:solidFill>
                  <a:schemeClr val="dk1"/>
                </a:solidFill>
                <a:latin typeface="Times New Roman"/>
                <a:ea typeface="Times New Roman"/>
                <a:cs typeface="Times New Roman"/>
                <a:sym typeface="Times New Roman"/>
              </a:rPr>
              <a:t>To explain we must do more than describe, we must look before and after</a:t>
            </a:r>
          </a:p>
          <a:p>
            <a:endParaRPr/>
          </a:p>
          <a:p>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sp>
        <p:nvSpPr>
          <p:cNvPr id="146" name="Shape 146"/>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147" name="Shape 147"/>
          <p:cNvPicPr preferRelativeResize="0"/>
          <p:nvPr/>
        </p:nvPicPr>
        <p:blipFill>
          <a:blip r:embed="rId3"/>
          <a:stretch>
            <a:fillRect/>
          </a:stretch>
        </p:blipFill>
        <p:spPr>
          <a:xfrm>
            <a:off x="0" y="-387350"/>
            <a:ext cx="11958636" cy="8120061"/>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1"/>
        <p:cNvGrpSpPr/>
        <p:nvPr/>
      </p:nvGrpSpPr>
      <p:grpSpPr>
        <a:xfrm>
          <a:off x="0" y="0"/>
          <a:ext cx="0" cy="0"/>
          <a:chOff x="0" y="0"/>
          <a:chExt cx="0" cy="0"/>
        </a:xfrm>
      </p:grpSpPr>
      <p:pic>
        <p:nvPicPr>
          <p:cNvPr id="152" name="Shape 152"/>
          <p:cNvPicPr preferRelativeResize="0"/>
          <p:nvPr/>
        </p:nvPicPr>
        <p:blipFill>
          <a:blip r:embed="rId3"/>
          <a:stretch>
            <a:fillRect/>
          </a:stretch>
        </p:blipFill>
        <p:spPr>
          <a:xfrm>
            <a:off x="2484436" y="0"/>
            <a:ext cx="4703762" cy="6857999"/>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sp>
        <p:nvSpPr>
          <p:cNvPr id="159" name="Shape 159"/>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160" name="Shape 160"/>
          <p:cNvPicPr preferRelativeResize="0"/>
          <p:nvPr/>
        </p:nvPicPr>
        <p:blipFill>
          <a:blip r:embed="rId3"/>
          <a:stretch>
            <a:fillRect/>
          </a:stretch>
        </p:blipFill>
        <p:spPr>
          <a:xfrm>
            <a:off x="2268536" y="260350"/>
            <a:ext cx="4167186" cy="5889625"/>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Trigger: Juye Incident</a:t>
            </a:r>
          </a:p>
        </p:txBody>
      </p:sp>
      <p:sp>
        <p:nvSpPr>
          <p:cNvPr id="166" name="Shape 166"/>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Times New Roman"/>
                <a:ea typeface="Times New Roman"/>
                <a:cs typeface="Times New Roman"/>
                <a:sym typeface="Times New Roman"/>
              </a:rPr>
              <a:t>a band of twenty to thirty armed men broke into a Catholic missionary compound in Juye County (Shandong province, China) and killed Richard Henle and Francis Xavier Nies, two German missionaries</a:t>
            </a:r>
          </a:p>
          <a:p>
            <a:pPr marL="342900" marR="0" lvl="0" indent="-342900" algn="l" rtl="0">
              <a:lnSpc>
                <a:spcPct val="8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Times New Roman"/>
                <a:ea typeface="Times New Roman"/>
                <a:cs typeface="Times New Roman"/>
                <a:sym typeface="Times New Roman"/>
              </a:rPr>
              <a:t>A few days later, Germany took these murders as a pretext to seize Jiaozhou Bay on Shandong's southern coast, triggering a "scramble for concessions" during which Russia, Britain, France, and Japan also secured their own sphere of influence in different regions of China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pic>
        <p:nvPicPr>
          <p:cNvPr id="58" name="Shape 58"/>
          <p:cNvPicPr preferRelativeResize="0"/>
          <p:nvPr/>
        </p:nvPicPr>
        <p:blipFill>
          <a:blip r:embed="rId3"/>
          <a:stretch>
            <a:fillRect/>
          </a:stretch>
        </p:blipFill>
        <p:spPr>
          <a:xfrm>
            <a:off x="0" y="692150"/>
            <a:ext cx="9144000" cy="4510087"/>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Historiography</a:t>
            </a:r>
          </a:p>
        </p:txBody>
      </p:sp>
      <p:sp>
        <p:nvSpPr>
          <p:cNvPr id="173" name="Shape 173"/>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Paul Cohen has called the Juye incident "the opening wedge in a process of greatly intensified imperialist activity in China," </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Joseph W. Esherick comments that the Juye killings "set off a chain of events which radically altered the course of Chinese history."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Hsu</a:t>
            </a:r>
          </a:p>
        </p:txBody>
      </p:sp>
      <p:sp>
        <p:nvSpPr>
          <p:cNvPr id="179" name="Shape 179"/>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Russians move in on Liaotung Peninsula (China had bought it back from the Japanese); Port Arthur and Darien leased (with bribes)</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British lease Weihaiwei and Kowloon New Territories for 99 Years</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chemeClr val="dk1"/>
                </a:solidFill>
                <a:latin typeface="Times New Roman"/>
                <a:ea typeface="Times New Roman"/>
                <a:cs typeface="Times New Roman"/>
                <a:sym typeface="Times New Roman"/>
              </a:rPr>
              <a:t>French leases Kwangchow Bay for 99 years</a:t>
            </a:r>
          </a:p>
          <a:p>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000" b="0" i="0" u="none" strike="noStrike" cap="none" baseline="0">
                <a:solidFill>
                  <a:schemeClr val="dk2"/>
                </a:solidFill>
                <a:latin typeface="Times New Roman"/>
                <a:ea typeface="Times New Roman"/>
                <a:cs typeface="Times New Roman"/>
                <a:sym typeface="Times New Roman"/>
              </a:rPr>
              <a:t>Q1 How could you best describe the Scramble for concessions?</a:t>
            </a:r>
          </a:p>
        </p:txBody>
      </p:sp>
      <p:sp>
        <p:nvSpPr>
          <p:cNvPr id="185" name="Shape 185"/>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609600" algn="l" rtl="0">
              <a:lnSpc>
                <a:spcPct val="90000"/>
              </a:lnSpc>
              <a:spcBef>
                <a:spcPts val="480"/>
              </a:spcBef>
              <a:spcAft>
                <a:spcPts val="0"/>
              </a:spcAft>
              <a:buClr>
                <a:schemeClr val="dk1"/>
              </a:buClr>
              <a:buSzPct val="100000"/>
              <a:buFont typeface="Times New Roman"/>
              <a:buAutoNum type="alphaUcPeriod"/>
            </a:pPr>
            <a:r>
              <a:rPr lang="en-US" sz="2400" b="0" i="0" u="none" strike="noStrike" cap="none" baseline="0">
                <a:solidFill>
                  <a:schemeClr val="dk1"/>
                </a:solidFill>
                <a:latin typeface="Times New Roman"/>
                <a:ea typeface="Times New Roman"/>
                <a:cs typeface="Times New Roman"/>
                <a:sym typeface="Times New Roman"/>
              </a:rPr>
              <a:t>Various nations taking advantage of China’s weakness after military defeats</a:t>
            </a:r>
          </a:p>
          <a:p>
            <a:pPr marL="0" marR="0" lvl="0" indent="609600" algn="l" rtl="0">
              <a:lnSpc>
                <a:spcPct val="90000"/>
              </a:lnSpc>
              <a:spcBef>
                <a:spcPts val="480"/>
              </a:spcBef>
              <a:spcAft>
                <a:spcPts val="0"/>
              </a:spcAft>
              <a:buClr>
                <a:schemeClr val="dk1"/>
              </a:buClr>
              <a:buSzPct val="100000"/>
              <a:buFont typeface="Times New Roman"/>
              <a:buAutoNum type="alphaUcPeriod"/>
            </a:pPr>
            <a:r>
              <a:rPr lang="en-US" sz="2400" b="0" i="0" u="none" strike="noStrike" cap="none" baseline="0">
                <a:solidFill>
                  <a:schemeClr val="dk1"/>
                </a:solidFill>
                <a:latin typeface="Times New Roman"/>
                <a:ea typeface="Times New Roman"/>
                <a:cs typeface="Times New Roman"/>
                <a:sym typeface="Times New Roman"/>
              </a:rPr>
              <a:t>Various powerful countries taking control of different parts of China</a:t>
            </a:r>
          </a:p>
          <a:p>
            <a:pPr marL="0" marR="0" lvl="0" indent="609600" algn="l" rtl="0">
              <a:lnSpc>
                <a:spcPct val="90000"/>
              </a:lnSpc>
              <a:spcBef>
                <a:spcPts val="480"/>
              </a:spcBef>
              <a:spcAft>
                <a:spcPts val="0"/>
              </a:spcAft>
              <a:buClr>
                <a:schemeClr val="dk1"/>
              </a:buClr>
              <a:buSzPct val="100000"/>
              <a:buFont typeface="Times New Roman"/>
              <a:buAutoNum type="alphaUcPeriod"/>
            </a:pPr>
            <a:r>
              <a:rPr lang="en-US" sz="2400" b="0" i="0" u="none" strike="noStrike" cap="none" baseline="0">
                <a:solidFill>
                  <a:schemeClr val="dk1"/>
                </a:solidFill>
                <a:latin typeface="Times New Roman"/>
                <a:ea typeface="Times New Roman"/>
                <a:cs typeface="Times New Roman"/>
                <a:sym typeface="Times New Roman"/>
              </a:rPr>
              <a:t>When some nations see an opportunity to take things from another country</a:t>
            </a:r>
          </a:p>
          <a:p>
            <a:pPr marL="0" marR="0" lvl="0" indent="609600" algn="l" rtl="0">
              <a:lnSpc>
                <a:spcPct val="90000"/>
              </a:lnSpc>
              <a:spcBef>
                <a:spcPts val="480"/>
              </a:spcBef>
              <a:spcAft>
                <a:spcPts val="0"/>
              </a:spcAft>
              <a:buClr>
                <a:schemeClr val="dk1"/>
              </a:buClr>
              <a:buSzPct val="100000"/>
              <a:buFont typeface="Times New Roman"/>
              <a:buAutoNum type="alphaUcPeriod"/>
            </a:pPr>
            <a:r>
              <a:rPr lang="en-US" sz="2400" b="0" i="0" u="none" strike="noStrike" cap="none" baseline="0">
                <a:solidFill>
                  <a:schemeClr val="dk1"/>
                </a:solidFill>
                <a:latin typeface="Times New Roman"/>
                <a:ea typeface="Times New Roman"/>
                <a:cs typeface="Times New Roman"/>
                <a:sym typeface="Times New Roman"/>
              </a:rPr>
              <a:t>After China’s defeat in Sino-Japanese war its weakness entices the Western countries to take large chunks of it</a:t>
            </a:r>
          </a:p>
          <a:p>
            <a:pPr marL="0" marR="0" lvl="0" indent="609600" algn="l" rtl="0">
              <a:lnSpc>
                <a:spcPct val="90000"/>
              </a:lnSpc>
              <a:spcBef>
                <a:spcPts val="480"/>
              </a:spcBef>
              <a:spcAft>
                <a:spcPts val="0"/>
              </a:spcAft>
              <a:buClr>
                <a:schemeClr val="dk1"/>
              </a:buClr>
              <a:buSzPct val="100000"/>
              <a:buFont typeface="Times New Roman"/>
              <a:buAutoNum type="alphaUcPeriod"/>
            </a:pPr>
            <a:r>
              <a:rPr lang="en-US" sz="2400" b="0" i="0" u="none" strike="noStrike" cap="none" baseline="0">
                <a:solidFill>
                  <a:schemeClr val="dk1"/>
                </a:solidFill>
                <a:latin typeface="Times New Roman"/>
                <a:ea typeface="Times New Roman"/>
                <a:cs typeface="Times New Roman"/>
                <a:sym typeface="Times New Roman"/>
              </a:rPr>
              <a:t>Western nations exploiting power after Chinese military defeats. E.g.: UK Kowloon new territories for 99 Years lease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Leads to Open door Policy-Hsu</a:t>
            </a:r>
          </a:p>
        </p:txBody>
      </p:sp>
      <p:sp>
        <p:nvSpPr>
          <p:cNvPr id="191" name="Shape 19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25000"/>
              <a:buFont typeface="Times New Roman"/>
              <a:buNone/>
            </a:pPr>
            <a:r>
              <a:rPr lang="en-US" sz="2800" b="0" i="0" u="none" strike="noStrike" cap="none" baseline="0">
                <a:solidFill>
                  <a:schemeClr val="dk1"/>
                </a:solidFill>
                <a:latin typeface="Times New Roman"/>
                <a:ea typeface="Times New Roman"/>
                <a:cs typeface="Times New Roman"/>
                <a:sym typeface="Times New Roman"/>
              </a:rPr>
              <a:t>“The Open Door was a declaration of principles rather than a formal policy of the United States, which had neither the will nor the power to enforce it militarily”</a:t>
            </a:r>
          </a:p>
          <a:p>
            <a:pPr marL="342900" marR="0" lvl="0" indent="-342900" algn="l" rtl="0">
              <a:spcBef>
                <a:spcPts val="560"/>
              </a:spcBef>
              <a:spcAft>
                <a:spcPts val="0"/>
              </a:spcAft>
              <a:buClr>
                <a:schemeClr val="dk1"/>
              </a:buClr>
              <a:buSzPct val="25000"/>
              <a:buFont typeface="Times New Roman"/>
              <a:buNone/>
            </a:pPr>
            <a:r>
              <a:rPr lang="en-US" sz="2800" b="0" i="0" u="none" strike="noStrike" cap="none" baseline="0">
                <a:solidFill>
                  <a:schemeClr val="dk1"/>
                </a:solidFill>
                <a:latin typeface="Times New Roman"/>
                <a:ea typeface="Times New Roman"/>
                <a:cs typeface="Times New Roman"/>
                <a:sym typeface="Times New Roman"/>
              </a:rPr>
              <a:t>“Strangely, the partition of China tapered off after the declaration, not so much because the imperialists respected the American call, but because they feared rivalry and conflict amongst themselves.”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The Open Door</a:t>
            </a:r>
          </a:p>
        </p:txBody>
      </p:sp>
      <p:sp>
        <p:nvSpPr>
          <p:cNvPr id="197" name="Shape 197"/>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198" name="Shape 198"/>
          <p:cNvPicPr preferRelativeResize="0"/>
          <p:nvPr/>
        </p:nvPicPr>
        <p:blipFill>
          <a:blip r:embed="rId3"/>
          <a:stretch>
            <a:fillRect/>
          </a:stretch>
        </p:blipFill>
        <p:spPr>
          <a:xfrm>
            <a:off x="1835150" y="1916111"/>
            <a:ext cx="5715000" cy="4543425"/>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sp>
        <p:nvSpPr>
          <p:cNvPr id="204" name="Shape 20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205" name="Shape 205"/>
          <p:cNvPicPr preferRelativeResize="0"/>
          <p:nvPr/>
        </p:nvPicPr>
        <p:blipFill>
          <a:blip r:embed="rId3"/>
          <a:stretch>
            <a:fillRect/>
          </a:stretch>
        </p:blipFill>
        <p:spPr>
          <a:xfrm>
            <a:off x="1835150" y="0"/>
            <a:ext cx="5832474" cy="6943725"/>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000" b="0" i="0" u="none" strike="noStrike" cap="none" baseline="0">
                <a:solidFill>
                  <a:schemeClr val="dk2"/>
                </a:solidFill>
                <a:latin typeface="Times New Roman"/>
                <a:ea typeface="Times New Roman"/>
                <a:cs typeface="Times New Roman"/>
                <a:sym typeface="Times New Roman"/>
              </a:rPr>
              <a:t>Q2 How is the Open Door Policy connected to the Scramble for Concessions?</a:t>
            </a:r>
          </a:p>
        </p:txBody>
      </p:sp>
      <p:sp>
        <p:nvSpPr>
          <p:cNvPr id="4" name="Text Placeholder 3"/>
          <p:cNvSpPr>
            <a:spLocks noGrp="1"/>
          </p:cNvSpPr>
          <p:nvPr>
            <p:ph type="body" idx="1"/>
          </p:nvPr>
        </p:nvSpPr>
        <p:spPr/>
        <p:txBody>
          <a:bodyPr/>
          <a:lstStyle/>
          <a:p>
            <a:endParaRPr lang="en-US"/>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dirty="0" smtClean="0">
                <a:solidFill>
                  <a:schemeClr val="dk2"/>
                </a:solidFill>
                <a:latin typeface="Times New Roman"/>
                <a:ea typeface="Times New Roman"/>
                <a:cs typeface="Times New Roman"/>
                <a:sym typeface="Times New Roman"/>
              </a:rPr>
              <a:t>Impact</a:t>
            </a:r>
            <a:r>
              <a:rPr lang="en-US" sz="4400" b="0" i="0" u="none" strike="noStrike" cap="none" dirty="0" smtClean="0">
                <a:solidFill>
                  <a:schemeClr val="dk2"/>
                </a:solidFill>
                <a:latin typeface="Times New Roman"/>
                <a:ea typeface="Times New Roman"/>
                <a:cs typeface="Times New Roman"/>
                <a:sym typeface="Times New Roman"/>
              </a:rPr>
              <a:t> of defeat</a:t>
            </a:r>
            <a:r>
              <a:rPr lang="en-US" sz="4400" b="0" i="0" u="none" strike="noStrike" cap="none" baseline="0" dirty="0" smtClean="0">
                <a:solidFill>
                  <a:schemeClr val="dk2"/>
                </a:solidFill>
                <a:latin typeface="Times New Roman"/>
                <a:ea typeface="Times New Roman"/>
                <a:cs typeface="Times New Roman"/>
                <a:sym typeface="Times New Roman"/>
              </a:rPr>
              <a:t> </a:t>
            </a:r>
            <a:r>
              <a:rPr lang="en-US" sz="4400" b="0" i="0" u="none" strike="noStrike" cap="none" baseline="0" dirty="0">
                <a:solidFill>
                  <a:schemeClr val="dk2"/>
                </a:solidFill>
                <a:latin typeface="Times New Roman"/>
                <a:ea typeface="Times New Roman"/>
                <a:cs typeface="Times New Roman"/>
                <a:sym typeface="Times New Roman"/>
              </a:rPr>
              <a:t>on China?</a:t>
            </a:r>
          </a:p>
        </p:txBody>
      </p:sp>
      <p:sp>
        <p:nvSpPr>
          <p:cNvPr id="217" name="Shape 217"/>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l" rtl="0">
              <a:buSzPct val="25000"/>
              <a:buNone/>
            </a:pPr>
            <a:r>
              <a:rPr lang="en-US" sz="3200" b="0" i="0" u="none" strike="noStrike" cap="none" baseline="0" dirty="0" smtClean="0">
                <a:solidFill>
                  <a:schemeClr val="dk1"/>
                </a:solidFill>
                <a:latin typeface="Times New Roman"/>
                <a:ea typeface="Times New Roman"/>
                <a:cs typeface="Times New Roman"/>
                <a:sym typeface="Times New Roman"/>
              </a:rPr>
              <a:t>E.g.: Development </a:t>
            </a:r>
            <a:r>
              <a:rPr lang="en-US" sz="3200" b="0" i="0" u="none" strike="noStrike" cap="none" baseline="0" dirty="0">
                <a:solidFill>
                  <a:schemeClr val="dk1"/>
                </a:solidFill>
                <a:latin typeface="Times New Roman"/>
                <a:ea typeface="Times New Roman"/>
                <a:cs typeface="Times New Roman"/>
                <a:sym typeface="Times New Roman"/>
              </a:rPr>
              <a:t>of </a:t>
            </a:r>
            <a:r>
              <a:rPr lang="en-US" sz="3200" b="0" i="0" u="none" strike="noStrike" cap="none" baseline="0" dirty="0" smtClean="0">
                <a:solidFill>
                  <a:schemeClr val="dk1"/>
                </a:solidFill>
                <a:latin typeface="Times New Roman"/>
                <a:ea typeface="Times New Roman"/>
                <a:cs typeface="Times New Roman"/>
                <a:sym typeface="Times New Roman"/>
              </a:rPr>
              <a:t>nationalism</a:t>
            </a:r>
          </a:p>
          <a:p>
            <a:pPr marL="0" marR="0" lvl="0" indent="0" algn="l" rtl="0">
              <a:buSzPct val="25000"/>
              <a:buNone/>
            </a:pPr>
            <a:r>
              <a:rPr lang="en-US" dirty="0" smtClean="0"/>
              <a:t>Awareness of need to reform</a:t>
            </a:r>
          </a:p>
          <a:p>
            <a:pPr marL="0" marR="0" lvl="0" indent="0" algn="ctr" rtl="0">
              <a:buSzPct val="25000"/>
              <a:buNone/>
            </a:pPr>
            <a:r>
              <a:rPr lang="en-US" b="1" dirty="0" smtClean="0"/>
              <a:t>Anything else?</a:t>
            </a:r>
            <a:endParaRPr lang="en-US" sz="32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sp>
        <p:nvSpPr>
          <p:cNvPr id="64" name="Shape 6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65" name="Shape 65"/>
          <p:cNvPicPr preferRelativeResize="0"/>
          <p:nvPr/>
        </p:nvPicPr>
        <p:blipFill>
          <a:blip r:embed="rId3"/>
          <a:stretch>
            <a:fillRect/>
          </a:stretch>
        </p:blipFill>
        <p:spPr>
          <a:xfrm>
            <a:off x="0" y="476250"/>
            <a:ext cx="9143999" cy="5726111"/>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sp>
        <p:nvSpPr>
          <p:cNvPr id="71" name="Shape 7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72" name="Shape 72"/>
          <p:cNvPicPr preferRelativeResize="0"/>
          <p:nvPr/>
        </p:nvPicPr>
        <p:blipFill>
          <a:blip r:embed="rId3"/>
          <a:stretch>
            <a:fillRect/>
          </a:stretch>
        </p:blipFill>
        <p:spPr>
          <a:xfrm>
            <a:off x="2268536" y="188911"/>
            <a:ext cx="4303711" cy="647065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endParaRPr/>
          </a:p>
        </p:txBody>
      </p:sp>
      <p:sp>
        <p:nvSpPr>
          <p:cNvPr id="78" name="Shape 78"/>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endParaRPr/>
          </a:p>
        </p:txBody>
      </p:sp>
      <p:pic>
        <p:nvPicPr>
          <p:cNvPr id="79" name="Shape 79"/>
          <p:cNvPicPr preferRelativeResize="0"/>
          <p:nvPr/>
        </p:nvPicPr>
        <p:blipFill>
          <a:blip r:embed="rId3"/>
          <a:stretch>
            <a:fillRect/>
          </a:stretch>
        </p:blipFill>
        <p:spPr>
          <a:xfrm>
            <a:off x="1908175" y="104775"/>
            <a:ext cx="5084762" cy="6753225"/>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JAG Roberts</a:t>
            </a:r>
          </a:p>
        </p:txBody>
      </p:sp>
      <p:sp>
        <p:nvSpPr>
          <p:cNvPr id="85" name="Shape 85"/>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l" rtl="0">
              <a:buClr>
                <a:schemeClr val="dk1"/>
              </a:buClr>
              <a:buSzPct val="100378"/>
              <a:buFont typeface="Arial"/>
              <a:buChar char="•"/>
            </a:pPr>
            <a:r>
              <a:rPr lang="en-US" sz="4400" b="0" i="0" u="none" strike="noStrike" cap="none" baseline="0">
                <a:solidFill>
                  <a:schemeClr val="dk1"/>
                </a:solidFill>
                <a:latin typeface="Times New Roman"/>
                <a:ea typeface="Times New Roman"/>
                <a:cs typeface="Times New Roman"/>
                <a:sym typeface="Times New Roman"/>
              </a:rPr>
              <a:t>“The disastrous defeat in the Sino-Japanese War destroyed the credit of the self-strengtheners and raised acute fears for the nation’s survival.”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Significance</a:t>
            </a:r>
          </a:p>
        </p:txBody>
      </p:sp>
      <p:sp>
        <p:nvSpPr>
          <p:cNvPr id="91" name="Shape 9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l" rtl="0">
              <a:buClr>
                <a:schemeClr val="dk1"/>
              </a:buClr>
              <a:buSzPct val="99537"/>
              <a:buFont typeface="Arial"/>
              <a:buChar char="•"/>
            </a:pPr>
            <a:r>
              <a:rPr lang="en-US" sz="7200" b="0" i="0" u="none" strike="noStrike" cap="none" baseline="0">
                <a:solidFill>
                  <a:schemeClr val="dk1"/>
                </a:solidFill>
                <a:latin typeface="Times New Roman"/>
                <a:ea typeface="Times New Roman"/>
                <a:cs typeface="Times New Roman"/>
                <a:sym typeface="Times New Roman"/>
              </a:rPr>
              <a:t>Why is Roberts arguing the Sino-Japanese War is significant?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549275"/>
            <a:ext cx="7772400" cy="5546724"/>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Times New Roman"/>
              <a:buNone/>
            </a:pPr>
            <a:r>
              <a:rPr lang="en-US" sz="4800" b="0" i="0" u="none" strike="noStrike" cap="none" baseline="0">
                <a:solidFill>
                  <a:schemeClr val="dk1"/>
                </a:solidFill>
                <a:latin typeface="Times New Roman"/>
                <a:ea typeface="Times New Roman"/>
                <a:cs typeface="Times New Roman"/>
                <a:sym typeface="Times New Roman"/>
              </a:rPr>
              <a:t>“In its aftermath, in response to the scramble for China, a determination to embrace all practical means to preserve China may be observed, for example in the rights recovery movement”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Times New Roman"/>
              <a:buNone/>
            </a:pPr>
            <a:r>
              <a:rPr lang="en-US" sz="4400" b="0" i="0" u="none" strike="noStrike" cap="none" baseline="0">
                <a:solidFill>
                  <a:schemeClr val="dk2"/>
                </a:solidFill>
                <a:latin typeface="Times New Roman"/>
                <a:ea typeface="Times New Roman"/>
                <a:cs typeface="Times New Roman"/>
                <a:sym typeface="Times New Roman"/>
              </a:rPr>
              <a:t>The Rights Recovery Movement</a:t>
            </a:r>
          </a:p>
        </p:txBody>
      </p:sp>
      <p:sp>
        <p:nvSpPr>
          <p:cNvPr id="102" name="Shape 102"/>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l" rtl="0">
              <a:buClr>
                <a:schemeClr val="dk1"/>
              </a:buClr>
              <a:buSzPct val="100694"/>
              <a:buFont typeface="Arial"/>
              <a:buChar char="•"/>
            </a:pPr>
            <a:r>
              <a:rPr lang="en-US" sz="4800" b="0" i="0" u="none" strike="noStrike" cap="none" baseline="0">
                <a:solidFill>
                  <a:schemeClr val="dk1"/>
                </a:solidFill>
                <a:latin typeface="Times New Roman"/>
                <a:ea typeface="Times New Roman"/>
                <a:cs typeface="Times New Roman"/>
                <a:sym typeface="Times New Roman"/>
              </a:rPr>
              <a:t>“Brought together officials, gentry and merchants in endeavours to recover concessions granted to the foreign powers.”</a:t>
            </a:r>
          </a:p>
        </p:txBody>
      </p:sp>
    </p:spTree>
  </p:cSld>
  <p:clrMapOvr>
    <a:masterClrMapping/>
  </p:clrMapOvr>
  <p:transition spd="slow">
    <p:cu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1175</Words>
  <Application>Microsoft Macintosh PowerPoint</Application>
  <PresentationFormat>On-screen Show (4:3)</PresentationFormat>
  <Paragraphs>67</Paragraphs>
  <Slides>27</Slides>
  <Notes>27</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 Design</vt:lpstr>
      <vt:lpstr>Impact of defeat in the 1st Sino-Japanese War</vt:lpstr>
      <vt:lpstr>Slide 2</vt:lpstr>
      <vt:lpstr>Slide 3</vt:lpstr>
      <vt:lpstr>Slide 4</vt:lpstr>
      <vt:lpstr>Slide 5</vt:lpstr>
      <vt:lpstr>JAG Roberts</vt:lpstr>
      <vt:lpstr>Significance</vt:lpstr>
      <vt:lpstr>Slide 8</vt:lpstr>
      <vt:lpstr>The Rights Recovery Movement</vt:lpstr>
      <vt:lpstr>JAG Roberts</vt:lpstr>
      <vt:lpstr>Treaty of Shimonseki (1895)</vt:lpstr>
      <vt:lpstr>The Triple Intervention</vt:lpstr>
      <vt:lpstr>Consequences- Hsu</vt:lpstr>
      <vt:lpstr>More Consequence Hsu</vt:lpstr>
      <vt:lpstr>Impact of the Sino-Japanese War: The Scramble for Concessions</vt:lpstr>
      <vt:lpstr>Slide 16</vt:lpstr>
      <vt:lpstr>Slide 17</vt:lpstr>
      <vt:lpstr>Slide 18</vt:lpstr>
      <vt:lpstr>Trigger: Juye Incident</vt:lpstr>
      <vt:lpstr>Historiography</vt:lpstr>
      <vt:lpstr>Hsu</vt:lpstr>
      <vt:lpstr>Q1 How could you best describe the Scramble for concessions?</vt:lpstr>
      <vt:lpstr>Leads to Open door Policy-Hsu</vt:lpstr>
      <vt:lpstr>The Open Door</vt:lpstr>
      <vt:lpstr>Slide 25</vt:lpstr>
      <vt:lpstr>Q2 How is the Open Door Policy connected to the Scramble for Concessions?</vt:lpstr>
      <vt:lpstr>Impact of defeat on China?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defeat in the 1st Sino-Japanese War</dc:title>
  <cp:lastModifiedBy>Administrator</cp:lastModifiedBy>
  <cp:revision>1</cp:revision>
  <dcterms:created xsi:type="dcterms:W3CDTF">2013-12-25T18:36:48Z</dcterms:created>
  <dcterms:modified xsi:type="dcterms:W3CDTF">2013-12-25T18:41:17Z</dcterms:modified>
</cp:coreProperties>
</file>